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62" r:id="rId4"/>
    <p:sldId id="307" r:id="rId5"/>
    <p:sldId id="263" r:id="rId6"/>
    <p:sldId id="305" r:id="rId7"/>
    <p:sldId id="304" r:id="rId8"/>
    <p:sldId id="264" r:id="rId9"/>
    <p:sldId id="267"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30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304A0-C9ED-4DEF-9EAF-8591D8A4B2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9BA3CA-5220-4B74-8362-D06C469504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39F077-3096-4932-B22D-D91DD268FE8C}"/>
              </a:ext>
            </a:extLst>
          </p:cNvPr>
          <p:cNvSpPr>
            <a:spLocks noGrp="1"/>
          </p:cNvSpPr>
          <p:nvPr>
            <p:ph type="dt" sz="half" idx="10"/>
          </p:nvPr>
        </p:nvSpPr>
        <p:spPr/>
        <p:txBody>
          <a:bodyPr/>
          <a:lstStyle/>
          <a:p>
            <a:fld id="{14DD386C-1095-4F37-8EA4-6E1C63BA197B}" type="datetimeFigureOut">
              <a:rPr lang="en-US" smtClean="0"/>
              <a:t>4/28/2020</a:t>
            </a:fld>
            <a:endParaRPr lang="en-US"/>
          </a:p>
        </p:txBody>
      </p:sp>
      <p:sp>
        <p:nvSpPr>
          <p:cNvPr id="5" name="Footer Placeholder 4">
            <a:extLst>
              <a:ext uri="{FF2B5EF4-FFF2-40B4-BE49-F238E27FC236}">
                <a16:creationId xmlns:a16="http://schemas.microsoft.com/office/drawing/2014/main" id="{695C0FD9-DA67-4D87-A9E9-8C8894151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3BB74-E3E8-41BF-B9CB-0C2ACD46B1EF}"/>
              </a:ext>
            </a:extLst>
          </p:cNvPr>
          <p:cNvSpPr>
            <a:spLocks noGrp="1"/>
          </p:cNvSpPr>
          <p:nvPr>
            <p:ph type="sldNum" sz="quarter" idx="12"/>
          </p:nvPr>
        </p:nvSpPr>
        <p:spPr/>
        <p:txBody>
          <a:bodyPr/>
          <a:lstStyle/>
          <a:p>
            <a:fld id="{91448D3F-8659-4F4A-9010-1CB1B15CE639}" type="slidenum">
              <a:rPr lang="en-US" smtClean="0"/>
              <a:t>‹#›</a:t>
            </a:fld>
            <a:endParaRPr lang="en-US"/>
          </a:p>
        </p:txBody>
      </p:sp>
    </p:spTree>
    <p:extLst>
      <p:ext uri="{BB962C8B-B14F-4D97-AF65-F5344CB8AC3E}">
        <p14:creationId xmlns:p14="http://schemas.microsoft.com/office/powerpoint/2010/main" val="441250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6C31-EA04-4F11-AA81-AFDA7E4332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C53ADC-A86B-4ADE-A462-0433ABE0A6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ECC37B-5E47-4750-8959-79B1F36F0D8F}"/>
              </a:ext>
            </a:extLst>
          </p:cNvPr>
          <p:cNvSpPr>
            <a:spLocks noGrp="1"/>
          </p:cNvSpPr>
          <p:nvPr>
            <p:ph type="dt" sz="half" idx="10"/>
          </p:nvPr>
        </p:nvSpPr>
        <p:spPr/>
        <p:txBody>
          <a:bodyPr/>
          <a:lstStyle/>
          <a:p>
            <a:fld id="{14DD386C-1095-4F37-8EA4-6E1C63BA197B}" type="datetimeFigureOut">
              <a:rPr lang="en-US" smtClean="0"/>
              <a:t>4/28/2020</a:t>
            </a:fld>
            <a:endParaRPr lang="en-US"/>
          </a:p>
        </p:txBody>
      </p:sp>
      <p:sp>
        <p:nvSpPr>
          <p:cNvPr id="5" name="Footer Placeholder 4">
            <a:extLst>
              <a:ext uri="{FF2B5EF4-FFF2-40B4-BE49-F238E27FC236}">
                <a16:creationId xmlns:a16="http://schemas.microsoft.com/office/drawing/2014/main" id="{AAE6D170-2BBD-4C2B-8B9E-C02F9A3D5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BEDFB-8F7D-4DD2-A0E2-D96A8DF8AEBC}"/>
              </a:ext>
            </a:extLst>
          </p:cNvPr>
          <p:cNvSpPr>
            <a:spLocks noGrp="1"/>
          </p:cNvSpPr>
          <p:nvPr>
            <p:ph type="sldNum" sz="quarter" idx="12"/>
          </p:nvPr>
        </p:nvSpPr>
        <p:spPr/>
        <p:txBody>
          <a:bodyPr/>
          <a:lstStyle/>
          <a:p>
            <a:fld id="{91448D3F-8659-4F4A-9010-1CB1B15CE639}" type="slidenum">
              <a:rPr lang="en-US" smtClean="0"/>
              <a:t>‹#›</a:t>
            </a:fld>
            <a:endParaRPr lang="en-US"/>
          </a:p>
        </p:txBody>
      </p:sp>
    </p:spTree>
    <p:extLst>
      <p:ext uri="{BB962C8B-B14F-4D97-AF65-F5344CB8AC3E}">
        <p14:creationId xmlns:p14="http://schemas.microsoft.com/office/powerpoint/2010/main" val="292101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71C1F7-E236-4679-B865-B160FDEACE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91921E-942D-418F-8F1F-7858475BAD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9B4F6-6117-456E-8053-380A5AB8B053}"/>
              </a:ext>
            </a:extLst>
          </p:cNvPr>
          <p:cNvSpPr>
            <a:spLocks noGrp="1"/>
          </p:cNvSpPr>
          <p:nvPr>
            <p:ph type="dt" sz="half" idx="10"/>
          </p:nvPr>
        </p:nvSpPr>
        <p:spPr/>
        <p:txBody>
          <a:bodyPr/>
          <a:lstStyle/>
          <a:p>
            <a:fld id="{14DD386C-1095-4F37-8EA4-6E1C63BA197B}" type="datetimeFigureOut">
              <a:rPr lang="en-US" smtClean="0"/>
              <a:t>4/28/2020</a:t>
            </a:fld>
            <a:endParaRPr lang="en-US"/>
          </a:p>
        </p:txBody>
      </p:sp>
      <p:sp>
        <p:nvSpPr>
          <p:cNvPr id="5" name="Footer Placeholder 4">
            <a:extLst>
              <a:ext uri="{FF2B5EF4-FFF2-40B4-BE49-F238E27FC236}">
                <a16:creationId xmlns:a16="http://schemas.microsoft.com/office/drawing/2014/main" id="{5755583D-436F-437F-B487-782567CD0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B9757-E14B-4DE1-AC3C-06F19BF0A3DC}"/>
              </a:ext>
            </a:extLst>
          </p:cNvPr>
          <p:cNvSpPr>
            <a:spLocks noGrp="1"/>
          </p:cNvSpPr>
          <p:nvPr>
            <p:ph type="sldNum" sz="quarter" idx="12"/>
          </p:nvPr>
        </p:nvSpPr>
        <p:spPr/>
        <p:txBody>
          <a:bodyPr/>
          <a:lstStyle/>
          <a:p>
            <a:fld id="{91448D3F-8659-4F4A-9010-1CB1B15CE639}" type="slidenum">
              <a:rPr lang="en-US" smtClean="0"/>
              <a:t>‹#›</a:t>
            </a:fld>
            <a:endParaRPr lang="en-US"/>
          </a:p>
        </p:txBody>
      </p:sp>
    </p:spTree>
    <p:extLst>
      <p:ext uri="{BB962C8B-B14F-4D97-AF65-F5344CB8AC3E}">
        <p14:creationId xmlns:p14="http://schemas.microsoft.com/office/powerpoint/2010/main" val="323716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9EBA-D42D-4A65-AE89-8FE47A382F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F70161-8AB9-42BB-A266-ECACCD8B0C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E76B9-5F9E-4CCD-87CA-1D11565E9D83}"/>
              </a:ext>
            </a:extLst>
          </p:cNvPr>
          <p:cNvSpPr>
            <a:spLocks noGrp="1"/>
          </p:cNvSpPr>
          <p:nvPr>
            <p:ph type="dt" sz="half" idx="10"/>
          </p:nvPr>
        </p:nvSpPr>
        <p:spPr/>
        <p:txBody>
          <a:bodyPr/>
          <a:lstStyle/>
          <a:p>
            <a:fld id="{14DD386C-1095-4F37-8EA4-6E1C63BA197B}" type="datetimeFigureOut">
              <a:rPr lang="en-US" smtClean="0"/>
              <a:t>4/28/2020</a:t>
            </a:fld>
            <a:endParaRPr lang="en-US"/>
          </a:p>
        </p:txBody>
      </p:sp>
      <p:sp>
        <p:nvSpPr>
          <p:cNvPr id="5" name="Footer Placeholder 4">
            <a:extLst>
              <a:ext uri="{FF2B5EF4-FFF2-40B4-BE49-F238E27FC236}">
                <a16:creationId xmlns:a16="http://schemas.microsoft.com/office/drawing/2014/main" id="{F2A50279-0138-4570-A34D-6611718A2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847DD8-334C-4AF8-9619-B3C358F16094}"/>
              </a:ext>
            </a:extLst>
          </p:cNvPr>
          <p:cNvSpPr>
            <a:spLocks noGrp="1"/>
          </p:cNvSpPr>
          <p:nvPr>
            <p:ph type="sldNum" sz="quarter" idx="12"/>
          </p:nvPr>
        </p:nvSpPr>
        <p:spPr/>
        <p:txBody>
          <a:bodyPr/>
          <a:lstStyle/>
          <a:p>
            <a:fld id="{91448D3F-8659-4F4A-9010-1CB1B15CE639}" type="slidenum">
              <a:rPr lang="en-US" smtClean="0"/>
              <a:t>‹#›</a:t>
            </a:fld>
            <a:endParaRPr lang="en-US"/>
          </a:p>
        </p:txBody>
      </p:sp>
    </p:spTree>
    <p:extLst>
      <p:ext uri="{BB962C8B-B14F-4D97-AF65-F5344CB8AC3E}">
        <p14:creationId xmlns:p14="http://schemas.microsoft.com/office/powerpoint/2010/main" val="7983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99F5-FAC6-4416-B182-E10FFF169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F5AAB7-FBA0-418F-BA28-9E875FABC0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C2E7C6-698A-41EF-A398-4E94E5402C52}"/>
              </a:ext>
            </a:extLst>
          </p:cNvPr>
          <p:cNvSpPr>
            <a:spLocks noGrp="1"/>
          </p:cNvSpPr>
          <p:nvPr>
            <p:ph type="dt" sz="half" idx="10"/>
          </p:nvPr>
        </p:nvSpPr>
        <p:spPr/>
        <p:txBody>
          <a:bodyPr/>
          <a:lstStyle/>
          <a:p>
            <a:fld id="{14DD386C-1095-4F37-8EA4-6E1C63BA197B}" type="datetimeFigureOut">
              <a:rPr lang="en-US" smtClean="0"/>
              <a:t>4/28/2020</a:t>
            </a:fld>
            <a:endParaRPr lang="en-US"/>
          </a:p>
        </p:txBody>
      </p:sp>
      <p:sp>
        <p:nvSpPr>
          <p:cNvPr id="5" name="Footer Placeholder 4">
            <a:extLst>
              <a:ext uri="{FF2B5EF4-FFF2-40B4-BE49-F238E27FC236}">
                <a16:creationId xmlns:a16="http://schemas.microsoft.com/office/drawing/2014/main" id="{F0942505-100A-4E6C-BDE0-C7C91DDE1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41C34-53F8-4CED-807E-54E3715405BC}"/>
              </a:ext>
            </a:extLst>
          </p:cNvPr>
          <p:cNvSpPr>
            <a:spLocks noGrp="1"/>
          </p:cNvSpPr>
          <p:nvPr>
            <p:ph type="sldNum" sz="quarter" idx="12"/>
          </p:nvPr>
        </p:nvSpPr>
        <p:spPr/>
        <p:txBody>
          <a:bodyPr/>
          <a:lstStyle/>
          <a:p>
            <a:fld id="{91448D3F-8659-4F4A-9010-1CB1B15CE639}" type="slidenum">
              <a:rPr lang="en-US" smtClean="0"/>
              <a:t>‹#›</a:t>
            </a:fld>
            <a:endParaRPr lang="en-US"/>
          </a:p>
        </p:txBody>
      </p:sp>
    </p:spTree>
    <p:extLst>
      <p:ext uri="{BB962C8B-B14F-4D97-AF65-F5344CB8AC3E}">
        <p14:creationId xmlns:p14="http://schemas.microsoft.com/office/powerpoint/2010/main" val="465634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B357-CDF4-4581-859E-C135AE6B60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4FE86-7C48-438A-AB69-3B17D1F56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C2EC88-A1A4-485C-96F6-392FFAD2FD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D1B51F-2C14-42E6-B7CC-409747095109}"/>
              </a:ext>
            </a:extLst>
          </p:cNvPr>
          <p:cNvSpPr>
            <a:spLocks noGrp="1"/>
          </p:cNvSpPr>
          <p:nvPr>
            <p:ph type="dt" sz="half" idx="10"/>
          </p:nvPr>
        </p:nvSpPr>
        <p:spPr/>
        <p:txBody>
          <a:bodyPr/>
          <a:lstStyle/>
          <a:p>
            <a:fld id="{14DD386C-1095-4F37-8EA4-6E1C63BA197B}" type="datetimeFigureOut">
              <a:rPr lang="en-US" smtClean="0"/>
              <a:t>4/28/2020</a:t>
            </a:fld>
            <a:endParaRPr lang="en-US"/>
          </a:p>
        </p:txBody>
      </p:sp>
      <p:sp>
        <p:nvSpPr>
          <p:cNvPr id="6" name="Footer Placeholder 5">
            <a:extLst>
              <a:ext uri="{FF2B5EF4-FFF2-40B4-BE49-F238E27FC236}">
                <a16:creationId xmlns:a16="http://schemas.microsoft.com/office/drawing/2014/main" id="{39E9D46B-BA97-49AA-9BA8-1040532849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CAF2CD-35DB-4AFB-9A69-4D901BECB5F2}"/>
              </a:ext>
            </a:extLst>
          </p:cNvPr>
          <p:cNvSpPr>
            <a:spLocks noGrp="1"/>
          </p:cNvSpPr>
          <p:nvPr>
            <p:ph type="sldNum" sz="quarter" idx="12"/>
          </p:nvPr>
        </p:nvSpPr>
        <p:spPr/>
        <p:txBody>
          <a:bodyPr/>
          <a:lstStyle/>
          <a:p>
            <a:fld id="{91448D3F-8659-4F4A-9010-1CB1B15CE639}" type="slidenum">
              <a:rPr lang="en-US" smtClean="0"/>
              <a:t>‹#›</a:t>
            </a:fld>
            <a:endParaRPr lang="en-US"/>
          </a:p>
        </p:txBody>
      </p:sp>
    </p:spTree>
    <p:extLst>
      <p:ext uri="{BB962C8B-B14F-4D97-AF65-F5344CB8AC3E}">
        <p14:creationId xmlns:p14="http://schemas.microsoft.com/office/powerpoint/2010/main" val="1352840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1BB1-6E16-46DD-8EA3-DFD197D32B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668050-40AD-4BC2-AB31-5C2DA1945C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211C6F-383F-445E-813D-30A7F001DA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7195F9-540C-4144-847D-E86848A143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E8FE20-3302-400A-84D3-B10085BE1A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D716D9-0E18-403C-A84E-177A42A1438C}"/>
              </a:ext>
            </a:extLst>
          </p:cNvPr>
          <p:cNvSpPr>
            <a:spLocks noGrp="1"/>
          </p:cNvSpPr>
          <p:nvPr>
            <p:ph type="dt" sz="half" idx="10"/>
          </p:nvPr>
        </p:nvSpPr>
        <p:spPr/>
        <p:txBody>
          <a:bodyPr/>
          <a:lstStyle/>
          <a:p>
            <a:fld id="{14DD386C-1095-4F37-8EA4-6E1C63BA197B}" type="datetimeFigureOut">
              <a:rPr lang="en-US" smtClean="0"/>
              <a:t>4/28/2020</a:t>
            </a:fld>
            <a:endParaRPr lang="en-US"/>
          </a:p>
        </p:txBody>
      </p:sp>
      <p:sp>
        <p:nvSpPr>
          <p:cNvPr id="8" name="Footer Placeholder 7">
            <a:extLst>
              <a:ext uri="{FF2B5EF4-FFF2-40B4-BE49-F238E27FC236}">
                <a16:creationId xmlns:a16="http://schemas.microsoft.com/office/drawing/2014/main" id="{3BF8F2D0-A112-4170-9F81-E37E559038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7D9A51-741E-487B-ACCA-5C80B9FD24FE}"/>
              </a:ext>
            </a:extLst>
          </p:cNvPr>
          <p:cNvSpPr>
            <a:spLocks noGrp="1"/>
          </p:cNvSpPr>
          <p:nvPr>
            <p:ph type="sldNum" sz="quarter" idx="12"/>
          </p:nvPr>
        </p:nvSpPr>
        <p:spPr/>
        <p:txBody>
          <a:bodyPr/>
          <a:lstStyle/>
          <a:p>
            <a:fld id="{91448D3F-8659-4F4A-9010-1CB1B15CE639}" type="slidenum">
              <a:rPr lang="en-US" smtClean="0"/>
              <a:t>‹#›</a:t>
            </a:fld>
            <a:endParaRPr lang="en-US"/>
          </a:p>
        </p:txBody>
      </p:sp>
    </p:spTree>
    <p:extLst>
      <p:ext uri="{BB962C8B-B14F-4D97-AF65-F5344CB8AC3E}">
        <p14:creationId xmlns:p14="http://schemas.microsoft.com/office/powerpoint/2010/main" val="3992026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1706-BA1A-4D61-8C6C-7F4F6B9F83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8065BC-8F27-48E0-8E86-81CCE9C0DE10}"/>
              </a:ext>
            </a:extLst>
          </p:cNvPr>
          <p:cNvSpPr>
            <a:spLocks noGrp="1"/>
          </p:cNvSpPr>
          <p:nvPr>
            <p:ph type="dt" sz="half" idx="10"/>
          </p:nvPr>
        </p:nvSpPr>
        <p:spPr/>
        <p:txBody>
          <a:bodyPr/>
          <a:lstStyle/>
          <a:p>
            <a:fld id="{14DD386C-1095-4F37-8EA4-6E1C63BA197B}" type="datetimeFigureOut">
              <a:rPr lang="en-US" smtClean="0"/>
              <a:t>4/28/2020</a:t>
            </a:fld>
            <a:endParaRPr lang="en-US"/>
          </a:p>
        </p:txBody>
      </p:sp>
      <p:sp>
        <p:nvSpPr>
          <p:cNvPr id="4" name="Footer Placeholder 3">
            <a:extLst>
              <a:ext uri="{FF2B5EF4-FFF2-40B4-BE49-F238E27FC236}">
                <a16:creationId xmlns:a16="http://schemas.microsoft.com/office/drawing/2014/main" id="{B4C4F8DA-7230-4CB0-A470-C6BC2CF071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D90A3E-AC3F-4ED5-B7D1-104E4FF823A0}"/>
              </a:ext>
            </a:extLst>
          </p:cNvPr>
          <p:cNvSpPr>
            <a:spLocks noGrp="1"/>
          </p:cNvSpPr>
          <p:nvPr>
            <p:ph type="sldNum" sz="quarter" idx="12"/>
          </p:nvPr>
        </p:nvSpPr>
        <p:spPr/>
        <p:txBody>
          <a:bodyPr/>
          <a:lstStyle/>
          <a:p>
            <a:fld id="{91448D3F-8659-4F4A-9010-1CB1B15CE639}" type="slidenum">
              <a:rPr lang="en-US" smtClean="0"/>
              <a:t>‹#›</a:t>
            </a:fld>
            <a:endParaRPr lang="en-US"/>
          </a:p>
        </p:txBody>
      </p:sp>
    </p:spTree>
    <p:extLst>
      <p:ext uri="{BB962C8B-B14F-4D97-AF65-F5344CB8AC3E}">
        <p14:creationId xmlns:p14="http://schemas.microsoft.com/office/powerpoint/2010/main" val="2874662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CFDE86-D1D1-4D51-A0E3-CC84015961A1}"/>
              </a:ext>
            </a:extLst>
          </p:cNvPr>
          <p:cNvSpPr>
            <a:spLocks noGrp="1"/>
          </p:cNvSpPr>
          <p:nvPr>
            <p:ph type="dt" sz="half" idx="10"/>
          </p:nvPr>
        </p:nvSpPr>
        <p:spPr/>
        <p:txBody>
          <a:bodyPr/>
          <a:lstStyle/>
          <a:p>
            <a:fld id="{14DD386C-1095-4F37-8EA4-6E1C63BA197B}" type="datetimeFigureOut">
              <a:rPr lang="en-US" smtClean="0"/>
              <a:t>4/28/2020</a:t>
            </a:fld>
            <a:endParaRPr lang="en-US"/>
          </a:p>
        </p:txBody>
      </p:sp>
      <p:sp>
        <p:nvSpPr>
          <p:cNvPr id="3" name="Footer Placeholder 2">
            <a:extLst>
              <a:ext uri="{FF2B5EF4-FFF2-40B4-BE49-F238E27FC236}">
                <a16:creationId xmlns:a16="http://schemas.microsoft.com/office/drawing/2014/main" id="{0E4C4FD8-2223-4F22-94CD-64B91930DA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18206A-C2D6-4249-B008-87EA6D61F752}"/>
              </a:ext>
            </a:extLst>
          </p:cNvPr>
          <p:cNvSpPr>
            <a:spLocks noGrp="1"/>
          </p:cNvSpPr>
          <p:nvPr>
            <p:ph type="sldNum" sz="quarter" idx="12"/>
          </p:nvPr>
        </p:nvSpPr>
        <p:spPr/>
        <p:txBody>
          <a:bodyPr/>
          <a:lstStyle/>
          <a:p>
            <a:fld id="{91448D3F-8659-4F4A-9010-1CB1B15CE639}" type="slidenum">
              <a:rPr lang="en-US" smtClean="0"/>
              <a:t>‹#›</a:t>
            </a:fld>
            <a:endParaRPr lang="en-US"/>
          </a:p>
        </p:txBody>
      </p:sp>
    </p:spTree>
    <p:extLst>
      <p:ext uri="{BB962C8B-B14F-4D97-AF65-F5344CB8AC3E}">
        <p14:creationId xmlns:p14="http://schemas.microsoft.com/office/powerpoint/2010/main" val="387696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EB2E-2C8C-4EE9-85C8-33EF5BC246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689194-33EC-41C7-A081-F1C48388B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A46931-43D8-4E1F-971A-E493215E6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ED8034-C59D-42D8-938C-5A0C5AD7762D}"/>
              </a:ext>
            </a:extLst>
          </p:cNvPr>
          <p:cNvSpPr>
            <a:spLocks noGrp="1"/>
          </p:cNvSpPr>
          <p:nvPr>
            <p:ph type="dt" sz="half" idx="10"/>
          </p:nvPr>
        </p:nvSpPr>
        <p:spPr/>
        <p:txBody>
          <a:bodyPr/>
          <a:lstStyle/>
          <a:p>
            <a:fld id="{14DD386C-1095-4F37-8EA4-6E1C63BA197B}" type="datetimeFigureOut">
              <a:rPr lang="en-US" smtClean="0"/>
              <a:t>4/28/2020</a:t>
            </a:fld>
            <a:endParaRPr lang="en-US"/>
          </a:p>
        </p:txBody>
      </p:sp>
      <p:sp>
        <p:nvSpPr>
          <p:cNvPr id="6" name="Footer Placeholder 5">
            <a:extLst>
              <a:ext uri="{FF2B5EF4-FFF2-40B4-BE49-F238E27FC236}">
                <a16:creationId xmlns:a16="http://schemas.microsoft.com/office/drawing/2014/main" id="{D1E2CA42-5BB9-46B1-991A-2D25957186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CE74B6-548B-4245-8C50-111B835F7A68}"/>
              </a:ext>
            </a:extLst>
          </p:cNvPr>
          <p:cNvSpPr>
            <a:spLocks noGrp="1"/>
          </p:cNvSpPr>
          <p:nvPr>
            <p:ph type="sldNum" sz="quarter" idx="12"/>
          </p:nvPr>
        </p:nvSpPr>
        <p:spPr/>
        <p:txBody>
          <a:bodyPr/>
          <a:lstStyle/>
          <a:p>
            <a:fld id="{91448D3F-8659-4F4A-9010-1CB1B15CE639}" type="slidenum">
              <a:rPr lang="en-US" smtClean="0"/>
              <a:t>‹#›</a:t>
            </a:fld>
            <a:endParaRPr lang="en-US"/>
          </a:p>
        </p:txBody>
      </p:sp>
    </p:spTree>
    <p:extLst>
      <p:ext uri="{BB962C8B-B14F-4D97-AF65-F5344CB8AC3E}">
        <p14:creationId xmlns:p14="http://schemas.microsoft.com/office/powerpoint/2010/main" val="1409457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C3E0-CA0C-4BFB-ABEC-788F64934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16C216-4A43-4376-B48A-C039C24107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C90835-D80E-4369-A752-88F6D8B88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FD657B-3784-42E5-A6CD-F5A69D2E1FD9}"/>
              </a:ext>
            </a:extLst>
          </p:cNvPr>
          <p:cNvSpPr>
            <a:spLocks noGrp="1"/>
          </p:cNvSpPr>
          <p:nvPr>
            <p:ph type="dt" sz="half" idx="10"/>
          </p:nvPr>
        </p:nvSpPr>
        <p:spPr/>
        <p:txBody>
          <a:bodyPr/>
          <a:lstStyle/>
          <a:p>
            <a:fld id="{14DD386C-1095-4F37-8EA4-6E1C63BA197B}" type="datetimeFigureOut">
              <a:rPr lang="en-US" smtClean="0"/>
              <a:t>4/28/2020</a:t>
            </a:fld>
            <a:endParaRPr lang="en-US"/>
          </a:p>
        </p:txBody>
      </p:sp>
      <p:sp>
        <p:nvSpPr>
          <p:cNvPr id="6" name="Footer Placeholder 5">
            <a:extLst>
              <a:ext uri="{FF2B5EF4-FFF2-40B4-BE49-F238E27FC236}">
                <a16:creationId xmlns:a16="http://schemas.microsoft.com/office/drawing/2014/main" id="{65745849-15BA-4503-BB1C-4DA05774E3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B26789-3C43-4267-B99B-1FD87E2DDA30}"/>
              </a:ext>
            </a:extLst>
          </p:cNvPr>
          <p:cNvSpPr>
            <a:spLocks noGrp="1"/>
          </p:cNvSpPr>
          <p:nvPr>
            <p:ph type="sldNum" sz="quarter" idx="12"/>
          </p:nvPr>
        </p:nvSpPr>
        <p:spPr/>
        <p:txBody>
          <a:bodyPr/>
          <a:lstStyle/>
          <a:p>
            <a:fld id="{91448D3F-8659-4F4A-9010-1CB1B15CE639}" type="slidenum">
              <a:rPr lang="en-US" smtClean="0"/>
              <a:t>‹#›</a:t>
            </a:fld>
            <a:endParaRPr lang="en-US"/>
          </a:p>
        </p:txBody>
      </p:sp>
    </p:spTree>
    <p:extLst>
      <p:ext uri="{BB962C8B-B14F-4D97-AF65-F5344CB8AC3E}">
        <p14:creationId xmlns:p14="http://schemas.microsoft.com/office/powerpoint/2010/main" val="865513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8C0909-8C2C-402C-A437-9E17D26A9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774C83-DC40-437C-A01B-E46514DD1F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876689-FC94-4328-B84A-D38C6601EE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D386C-1095-4F37-8EA4-6E1C63BA197B}" type="datetimeFigureOut">
              <a:rPr lang="en-US" smtClean="0"/>
              <a:t>4/28/2020</a:t>
            </a:fld>
            <a:endParaRPr lang="en-US"/>
          </a:p>
        </p:txBody>
      </p:sp>
      <p:sp>
        <p:nvSpPr>
          <p:cNvPr id="5" name="Footer Placeholder 4">
            <a:extLst>
              <a:ext uri="{FF2B5EF4-FFF2-40B4-BE49-F238E27FC236}">
                <a16:creationId xmlns:a16="http://schemas.microsoft.com/office/drawing/2014/main" id="{7BB19369-773F-46E5-87D9-C805386624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758654-82BD-4243-9040-C6153843B6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48D3F-8659-4F4A-9010-1CB1B15CE639}" type="slidenum">
              <a:rPr lang="en-US" smtClean="0"/>
              <a:t>‹#›</a:t>
            </a:fld>
            <a:endParaRPr lang="en-US"/>
          </a:p>
        </p:txBody>
      </p:sp>
    </p:spTree>
    <p:extLst>
      <p:ext uri="{BB962C8B-B14F-4D97-AF65-F5344CB8AC3E}">
        <p14:creationId xmlns:p14="http://schemas.microsoft.com/office/powerpoint/2010/main" val="464730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6B1BF5-0973-4299-93D4-FDF3BCEFD10E}"/>
              </a:ext>
            </a:extLst>
          </p:cNvPr>
          <p:cNvPicPr>
            <a:picLocks noChangeAspect="1"/>
          </p:cNvPicPr>
          <p:nvPr/>
        </p:nvPicPr>
        <p:blipFill rotWithShape="1">
          <a:blip r:embed="rId2"/>
          <a:srcRect t="7691" r="3953"/>
          <a:stretch/>
        </p:blipFill>
        <p:spPr>
          <a:xfrm>
            <a:off x="695325" y="849854"/>
            <a:ext cx="10374294" cy="5627146"/>
          </a:xfrm>
          <a:prstGeom prst="rect">
            <a:avLst/>
          </a:prstGeom>
        </p:spPr>
      </p:pic>
    </p:spTree>
    <p:extLst>
      <p:ext uri="{BB962C8B-B14F-4D97-AF65-F5344CB8AC3E}">
        <p14:creationId xmlns:p14="http://schemas.microsoft.com/office/powerpoint/2010/main" val="2829479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6692B-7AD8-488E-A6F2-C3C05EB70217}"/>
              </a:ext>
            </a:extLst>
          </p:cNvPr>
          <p:cNvPicPr>
            <a:picLocks noChangeAspect="1"/>
          </p:cNvPicPr>
          <p:nvPr/>
        </p:nvPicPr>
        <p:blipFill>
          <a:blip r:embed="rId2"/>
          <a:stretch>
            <a:fillRect/>
          </a:stretch>
        </p:blipFill>
        <p:spPr>
          <a:xfrm>
            <a:off x="1336850" y="352772"/>
            <a:ext cx="9323978" cy="6602238"/>
          </a:xfrm>
          <a:prstGeom prst="rect">
            <a:avLst/>
          </a:prstGeom>
        </p:spPr>
      </p:pic>
    </p:spTree>
    <p:extLst>
      <p:ext uri="{BB962C8B-B14F-4D97-AF65-F5344CB8AC3E}">
        <p14:creationId xmlns:p14="http://schemas.microsoft.com/office/powerpoint/2010/main" val="2747612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AFEC3-899A-484E-B9D4-A4FE2F98BE7E}"/>
              </a:ext>
            </a:extLst>
          </p:cNvPr>
          <p:cNvPicPr>
            <a:picLocks noChangeAspect="1"/>
          </p:cNvPicPr>
          <p:nvPr/>
        </p:nvPicPr>
        <p:blipFill>
          <a:blip r:embed="rId2"/>
          <a:stretch>
            <a:fillRect/>
          </a:stretch>
        </p:blipFill>
        <p:spPr>
          <a:xfrm>
            <a:off x="6096000" y="699248"/>
            <a:ext cx="5840406" cy="4414064"/>
          </a:xfrm>
          <a:prstGeom prst="rect">
            <a:avLst/>
          </a:prstGeom>
        </p:spPr>
      </p:pic>
      <p:sp>
        <p:nvSpPr>
          <p:cNvPr id="4" name="TextBox 3">
            <a:extLst>
              <a:ext uri="{FF2B5EF4-FFF2-40B4-BE49-F238E27FC236}">
                <a16:creationId xmlns:a16="http://schemas.microsoft.com/office/drawing/2014/main" id="{4DD58725-21C8-4E2B-98D9-2320E61B6BFF}"/>
              </a:ext>
            </a:extLst>
          </p:cNvPr>
          <p:cNvSpPr txBox="1"/>
          <p:nvPr/>
        </p:nvSpPr>
        <p:spPr>
          <a:xfrm>
            <a:off x="250328" y="301213"/>
            <a:ext cx="5466791" cy="5909310"/>
          </a:xfrm>
          <a:prstGeom prst="rect">
            <a:avLst/>
          </a:prstGeom>
          <a:noFill/>
        </p:spPr>
        <p:txBody>
          <a:bodyPr wrap="square" rtlCol="0">
            <a:spAutoFit/>
          </a:bodyPr>
          <a:lstStyle/>
          <a:p>
            <a:pPr algn="l" fontAlgn="base"/>
            <a:r>
              <a:rPr lang="en-US" b="1" i="0" dirty="0">
                <a:effectLst/>
                <a:latin typeface="Roboto"/>
              </a:rPr>
              <a:t>HDFS:</a:t>
            </a:r>
            <a:endParaRPr lang="en-US" b="0" i="0" dirty="0">
              <a:effectLst/>
              <a:latin typeface="Roboto"/>
            </a:endParaRPr>
          </a:p>
          <a:p>
            <a:pPr algn="l" fontAlgn="base">
              <a:buFont typeface="Arial" panose="020B0604020202020204" pitchFamily="34" charset="0"/>
              <a:buChar char="•"/>
            </a:pPr>
            <a:r>
              <a:rPr lang="en-US" b="0" i="0" dirty="0">
                <a:effectLst/>
                <a:latin typeface="Roboto"/>
              </a:rPr>
              <a:t>HDFS is the primary or major component of Hadoop ecosystem and is responsible for storing large data sets of structured or unstructured data across various nodes and thereby maintaining the metadata in the form of log files.</a:t>
            </a:r>
          </a:p>
          <a:p>
            <a:pPr algn="l" fontAlgn="base">
              <a:buFont typeface="Arial" panose="020B0604020202020204" pitchFamily="34" charset="0"/>
              <a:buChar char="•"/>
            </a:pPr>
            <a:endParaRPr lang="en-US" b="0" i="0" dirty="0">
              <a:effectLst/>
              <a:latin typeface="Roboto"/>
            </a:endParaRPr>
          </a:p>
          <a:p>
            <a:pPr algn="l" fontAlgn="base">
              <a:buFont typeface="Arial" panose="020B0604020202020204" pitchFamily="34" charset="0"/>
              <a:buChar char="•"/>
            </a:pPr>
            <a:r>
              <a:rPr lang="en-US" b="0" i="0" dirty="0">
                <a:effectLst/>
                <a:latin typeface="Roboto"/>
              </a:rPr>
              <a:t>HDFS consists of two core components i.e.</a:t>
            </a:r>
          </a:p>
          <a:p>
            <a:pPr marL="742950" lvl="1" indent="-285750" algn="l" fontAlgn="base">
              <a:buFont typeface="Arial" panose="020B0604020202020204" pitchFamily="34" charset="0"/>
              <a:buChar char="•"/>
            </a:pPr>
            <a:endParaRPr lang="en-US" b="0" i="0" dirty="0">
              <a:effectLst/>
              <a:latin typeface="Roboto"/>
            </a:endParaRPr>
          </a:p>
          <a:p>
            <a:pPr marL="742950" lvl="1" indent="-285750" algn="l" fontAlgn="base">
              <a:buFont typeface="Arial" panose="020B0604020202020204" pitchFamily="34" charset="0"/>
              <a:buChar char="•"/>
            </a:pPr>
            <a:r>
              <a:rPr lang="en-US" b="0" i="0" dirty="0">
                <a:effectLst/>
                <a:latin typeface="Roboto"/>
              </a:rPr>
              <a:t>Name node</a:t>
            </a:r>
          </a:p>
          <a:p>
            <a:pPr marL="742950" lvl="1" indent="-285750" algn="l" fontAlgn="base">
              <a:buFont typeface="Arial" panose="020B0604020202020204" pitchFamily="34" charset="0"/>
              <a:buChar char="•"/>
            </a:pPr>
            <a:r>
              <a:rPr lang="en-US" b="0" i="0" dirty="0">
                <a:effectLst/>
                <a:latin typeface="Roboto"/>
              </a:rPr>
              <a:t>Data Node</a:t>
            </a:r>
          </a:p>
          <a:p>
            <a:pPr algn="l" fontAlgn="base">
              <a:buFont typeface="Arial" panose="020B0604020202020204" pitchFamily="34" charset="0"/>
              <a:buChar char="•"/>
            </a:pPr>
            <a:endParaRPr lang="en-US" b="0" i="0" dirty="0">
              <a:effectLst/>
              <a:latin typeface="Roboto"/>
            </a:endParaRPr>
          </a:p>
          <a:p>
            <a:pPr algn="l" fontAlgn="base">
              <a:buFont typeface="Arial" panose="020B0604020202020204" pitchFamily="34" charset="0"/>
              <a:buChar char="•"/>
            </a:pPr>
            <a:r>
              <a:rPr lang="en-US" b="0" i="0" dirty="0">
                <a:effectLst/>
                <a:latin typeface="Roboto"/>
              </a:rPr>
              <a:t>Name Node is the prime node which contains metadata (data about data) requiring comparatively fewer resources than the data nodes that stores the actual data. </a:t>
            </a:r>
          </a:p>
          <a:p>
            <a:pPr algn="l" fontAlgn="base">
              <a:buFont typeface="Arial" panose="020B0604020202020204" pitchFamily="34" charset="0"/>
              <a:buChar char="•"/>
            </a:pPr>
            <a:endParaRPr lang="en-US" b="0" i="0" dirty="0">
              <a:effectLst/>
              <a:latin typeface="Roboto"/>
            </a:endParaRPr>
          </a:p>
          <a:p>
            <a:pPr algn="l" fontAlgn="base">
              <a:buFont typeface="Arial" panose="020B0604020202020204" pitchFamily="34" charset="0"/>
              <a:buChar char="•"/>
            </a:pPr>
            <a:r>
              <a:rPr lang="en-US" b="0" i="0" dirty="0">
                <a:effectLst/>
                <a:latin typeface="Roboto"/>
              </a:rPr>
              <a:t>HDFS maintains all the coordination between the clusters and hardware,</a:t>
            </a:r>
          </a:p>
          <a:p>
            <a:pPr algn="l" fontAlgn="base"/>
            <a:r>
              <a:rPr lang="en-US" b="0" i="0" dirty="0">
                <a:effectLst/>
                <a:latin typeface="Roboto"/>
              </a:rPr>
              <a:t> thus working at the heart of the system.</a:t>
            </a:r>
          </a:p>
          <a:p>
            <a:endParaRPr lang="en-US" dirty="0"/>
          </a:p>
        </p:txBody>
      </p:sp>
    </p:spTree>
    <p:extLst>
      <p:ext uri="{BB962C8B-B14F-4D97-AF65-F5344CB8AC3E}">
        <p14:creationId xmlns:p14="http://schemas.microsoft.com/office/powerpoint/2010/main" val="39961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CDB0D-287D-4CB5-8CA8-C6BC0F1D663E}"/>
              </a:ext>
            </a:extLst>
          </p:cNvPr>
          <p:cNvPicPr>
            <a:picLocks noChangeAspect="1"/>
          </p:cNvPicPr>
          <p:nvPr/>
        </p:nvPicPr>
        <p:blipFill>
          <a:blip r:embed="rId2"/>
          <a:stretch>
            <a:fillRect/>
          </a:stretch>
        </p:blipFill>
        <p:spPr>
          <a:xfrm>
            <a:off x="1061335" y="1223654"/>
            <a:ext cx="10069330" cy="4410691"/>
          </a:xfrm>
          <a:prstGeom prst="rect">
            <a:avLst/>
          </a:prstGeom>
        </p:spPr>
      </p:pic>
    </p:spTree>
    <p:extLst>
      <p:ext uri="{BB962C8B-B14F-4D97-AF65-F5344CB8AC3E}">
        <p14:creationId xmlns:p14="http://schemas.microsoft.com/office/powerpoint/2010/main" val="2576053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F1F6C-E6CB-4E3B-9455-008EE75E0147}"/>
              </a:ext>
            </a:extLst>
          </p:cNvPr>
          <p:cNvPicPr>
            <a:picLocks noChangeAspect="1"/>
          </p:cNvPicPr>
          <p:nvPr/>
        </p:nvPicPr>
        <p:blipFill>
          <a:blip r:embed="rId2"/>
          <a:stretch>
            <a:fillRect/>
          </a:stretch>
        </p:blipFill>
        <p:spPr>
          <a:xfrm>
            <a:off x="2584966" y="0"/>
            <a:ext cx="7022067" cy="6858000"/>
          </a:xfrm>
          <a:prstGeom prst="rect">
            <a:avLst/>
          </a:prstGeom>
        </p:spPr>
      </p:pic>
    </p:spTree>
    <p:extLst>
      <p:ext uri="{BB962C8B-B14F-4D97-AF65-F5344CB8AC3E}">
        <p14:creationId xmlns:p14="http://schemas.microsoft.com/office/powerpoint/2010/main" val="2928058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B1A68-3CEE-437A-B627-A0ABC25D4FA2}"/>
              </a:ext>
            </a:extLst>
          </p:cNvPr>
          <p:cNvPicPr>
            <a:picLocks noChangeAspect="1"/>
          </p:cNvPicPr>
          <p:nvPr/>
        </p:nvPicPr>
        <p:blipFill>
          <a:blip r:embed="rId2"/>
          <a:stretch>
            <a:fillRect/>
          </a:stretch>
        </p:blipFill>
        <p:spPr>
          <a:xfrm>
            <a:off x="721398" y="680006"/>
            <a:ext cx="10186856" cy="6137070"/>
          </a:xfrm>
          <a:prstGeom prst="rect">
            <a:avLst/>
          </a:prstGeom>
        </p:spPr>
      </p:pic>
    </p:spTree>
    <p:extLst>
      <p:ext uri="{BB962C8B-B14F-4D97-AF65-F5344CB8AC3E}">
        <p14:creationId xmlns:p14="http://schemas.microsoft.com/office/powerpoint/2010/main" val="3916965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55827E-109E-42B3-9B10-B8F78E74C9E2}"/>
              </a:ext>
            </a:extLst>
          </p:cNvPr>
          <p:cNvPicPr>
            <a:picLocks noChangeAspect="1"/>
          </p:cNvPicPr>
          <p:nvPr/>
        </p:nvPicPr>
        <p:blipFill>
          <a:blip r:embed="rId2"/>
          <a:stretch>
            <a:fillRect/>
          </a:stretch>
        </p:blipFill>
        <p:spPr>
          <a:xfrm>
            <a:off x="586311" y="338644"/>
            <a:ext cx="10832181" cy="6062156"/>
          </a:xfrm>
          <a:prstGeom prst="rect">
            <a:avLst/>
          </a:prstGeom>
        </p:spPr>
      </p:pic>
    </p:spTree>
    <p:extLst>
      <p:ext uri="{BB962C8B-B14F-4D97-AF65-F5344CB8AC3E}">
        <p14:creationId xmlns:p14="http://schemas.microsoft.com/office/powerpoint/2010/main" val="75009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18580-6816-4E7C-8DB3-DDDC3EE4ACED}"/>
              </a:ext>
            </a:extLst>
          </p:cNvPr>
          <p:cNvPicPr>
            <a:picLocks noChangeAspect="1"/>
          </p:cNvPicPr>
          <p:nvPr/>
        </p:nvPicPr>
        <p:blipFill>
          <a:blip r:embed="rId2"/>
          <a:stretch>
            <a:fillRect/>
          </a:stretch>
        </p:blipFill>
        <p:spPr>
          <a:xfrm>
            <a:off x="332890" y="572881"/>
            <a:ext cx="11177791" cy="5494432"/>
          </a:xfrm>
          <a:prstGeom prst="rect">
            <a:avLst/>
          </a:prstGeom>
        </p:spPr>
      </p:pic>
    </p:spTree>
    <p:extLst>
      <p:ext uri="{BB962C8B-B14F-4D97-AF65-F5344CB8AC3E}">
        <p14:creationId xmlns:p14="http://schemas.microsoft.com/office/powerpoint/2010/main" val="342745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1FDA31-CF94-4760-B0D0-1B66B8BC955E}"/>
              </a:ext>
            </a:extLst>
          </p:cNvPr>
          <p:cNvPicPr>
            <a:picLocks noChangeAspect="1"/>
          </p:cNvPicPr>
          <p:nvPr/>
        </p:nvPicPr>
        <p:blipFill>
          <a:blip r:embed="rId2"/>
          <a:stretch>
            <a:fillRect/>
          </a:stretch>
        </p:blipFill>
        <p:spPr>
          <a:xfrm>
            <a:off x="1495313" y="0"/>
            <a:ext cx="9208546" cy="6858000"/>
          </a:xfrm>
          <a:prstGeom prst="rect">
            <a:avLst/>
          </a:prstGeom>
        </p:spPr>
      </p:pic>
    </p:spTree>
    <p:extLst>
      <p:ext uri="{BB962C8B-B14F-4D97-AF65-F5344CB8AC3E}">
        <p14:creationId xmlns:p14="http://schemas.microsoft.com/office/powerpoint/2010/main" val="1091459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A06-8058-406C-A685-96E54FAEE07A}"/>
              </a:ext>
            </a:extLst>
          </p:cNvPr>
          <p:cNvPicPr>
            <a:picLocks noChangeAspect="1"/>
          </p:cNvPicPr>
          <p:nvPr/>
        </p:nvPicPr>
        <p:blipFill>
          <a:blip r:embed="rId2"/>
          <a:stretch>
            <a:fillRect/>
          </a:stretch>
        </p:blipFill>
        <p:spPr>
          <a:xfrm>
            <a:off x="668841" y="566368"/>
            <a:ext cx="10636722" cy="5554733"/>
          </a:xfrm>
          <a:prstGeom prst="rect">
            <a:avLst/>
          </a:prstGeom>
        </p:spPr>
      </p:pic>
    </p:spTree>
    <p:extLst>
      <p:ext uri="{BB962C8B-B14F-4D97-AF65-F5344CB8AC3E}">
        <p14:creationId xmlns:p14="http://schemas.microsoft.com/office/powerpoint/2010/main" val="3391833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36F2AC-279F-4A35-8D09-F2DE750BD7C8}"/>
              </a:ext>
            </a:extLst>
          </p:cNvPr>
          <p:cNvPicPr>
            <a:picLocks noChangeAspect="1"/>
          </p:cNvPicPr>
          <p:nvPr/>
        </p:nvPicPr>
        <p:blipFill>
          <a:blip r:embed="rId2"/>
          <a:stretch>
            <a:fillRect/>
          </a:stretch>
        </p:blipFill>
        <p:spPr>
          <a:xfrm>
            <a:off x="860017" y="363335"/>
            <a:ext cx="10145057" cy="6929437"/>
          </a:xfrm>
          <a:prstGeom prst="rect">
            <a:avLst/>
          </a:prstGeom>
        </p:spPr>
      </p:pic>
    </p:spTree>
    <p:extLst>
      <p:ext uri="{BB962C8B-B14F-4D97-AF65-F5344CB8AC3E}">
        <p14:creationId xmlns:p14="http://schemas.microsoft.com/office/powerpoint/2010/main" val="335401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93344C-0CBC-4644-859D-1A9A75E73DBC}"/>
              </a:ext>
            </a:extLst>
          </p:cNvPr>
          <p:cNvPicPr>
            <a:picLocks noChangeAspect="1"/>
          </p:cNvPicPr>
          <p:nvPr/>
        </p:nvPicPr>
        <p:blipFill>
          <a:blip r:embed="rId2"/>
          <a:stretch>
            <a:fillRect/>
          </a:stretch>
        </p:blipFill>
        <p:spPr>
          <a:xfrm>
            <a:off x="838200" y="489864"/>
            <a:ext cx="10515600" cy="5534025"/>
          </a:xfrm>
          <a:prstGeom prst="rect">
            <a:avLst/>
          </a:prstGeom>
        </p:spPr>
      </p:pic>
    </p:spTree>
    <p:extLst>
      <p:ext uri="{BB962C8B-B14F-4D97-AF65-F5344CB8AC3E}">
        <p14:creationId xmlns:p14="http://schemas.microsoft.com/office/powerpoint/2010/main" val="490886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660054-24E1-4779-8A13-EAF7C341D7FD}"/>
              </a:ext>
            </a:extLst>
          </p:cNvPr>
          <p:cNvPicPr>
            <a:picLocks noChangeAspect="1"/>
          </p:cNvPicPr>
          <p:nvPr/>
        </p:nvPicPr>
        <p:blipFill>
          <a:blip r:embed="rId2"/>
          <a:stretch>
            <a:fillRect/>
          </a:stretch>
        </p:blipFill>
        <p:spPr>
          <a:xfrm>
            <a:off x="473971" y="410577"/>
            <a:ext cx="11048039" cy="6323710"/>
          </a:xfrm>
          <a:prstGeom prst="rect">
            <a:avLst/>
          </a:prstGeom>
        </p:spPr>
      </p:pic>
    </p:spTree>
    <p:extLst>
      <p:ext uri="{BB962C8B-B14F-4D97-AF65-F5344CB8AC3E}">
        <p14:creationId xmlns:p14="http://schemas.microsoft.com/office/powerpoint/2010/main" val="640374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F0D6AB-8D1D-44CF-BF20-1423E81FE297}"/>
              </a:ext>
            </a:extLst>
          </p:cNvPr>
          <p:cNvPicPr>
            <a:picLocks noChangeAspect="1"/>
          </p:cNvPicPr>
          <p:nvPr/>
        </p:nvPicPr>
        <p:blipFill>
          <a:blip r:embed="rId2"/>
          <a:stretch>
            <a:fillRect/>
          </a:stretch>
        </p:blipFill>
        <p:spPr>
          <a:xfrm>
            <a:off x="1022612" y="99098"/>
            <a:ext cx="9917916" cy="6659803"/>
          </a:xfrm>
          <a:prstGeom prst="rect">
            <a:avLst/>
          </a:prstGeom>
        </p:spPr>
      </p:pic>
    </p:spTree>
    <p:extLst>
      <p:ext uri="{BB962C8B-B14F-4D97-AF65-F5344CB8AC3E}">
        <p14:creationId xmlns:p14="http://schemas.microsoft.com/office/powerpoint/2010/main" val="2539934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DB619-ECF9-4C3F-BCAB-2E6936DA5A9D}"/>
              </a:ext>
            </a:extLst>
          </p:cNvPr>
          <p:cNvSpPr txBox="1"/>
          <p:nvPr/>
        </p:nvSpPr>
        <p:spPr>
          <a:xfrm>
            <a:off x="387808" y="1514053"/>
            <a:ext cx="10927735" cy="4678204"/>
          </a:xfrm>
          <a:prstGeom prst="rect">
            <a:avLst/>
          </a:prstGeom>
          <a:noFill/>
        </p:spPr>
        <p:txBody>
          <a:bodyPr wrap="square" rtlCol="0">
            <a:spAutoFit/>
          </a:bodyPr>
          <a:lstStyle/>
          <a:p>
            <a:pPr algn="just" rtl="0"/>
            <a:r>
              <a:rPr lang="en-US" sz="2800" b="0" i="0" dirty="0">
                <a:solidFill>
                  <a:srgbClr val="333333"/>
                </a:solidFill>
                <a:effectLst/>
                <a:latin typeface="-apple-system"/>
              </a:rPr>
              <a:t>Hadoop is an open-source framework that allows to store and process big data in a distributed environment across clusters of computers using simple programming models. It is designed to scale up from single servers to thousands of machines, each offering local computation and storage.</a:t>
            </a:r>
          </a:p>
          <a:p>
            <a:pPr algn="l" rtl="0"/>
            <a:endParaRPr lang="en-US" sz="2800" dirty="0">
              <a:solidFill>
                <a:srgbClr val="333333"/>
              </a:solidFill>
              <a:latin typeface="-apple-system"/>
            </a:endParaRPr>
          </a:p>
          <a:p>
            <a:pPr algn="l" rtl="0"/>
            <a:endParaRPr lang="en-US" sz="2800" b="0" i="0" dirty="0">
              <a:solidFill>
                <a:srgbClr val="333333"/>
              </a:solidFill>
              <a:effectLst/>
              <a:latin typeface="-apple-system"/>
            </a:endParaRPr>
          </a:p>
          <a:p>
            <a:pPr algn="just" rtl="0"/>
            <a:r>
              <a:rPr lang="en-US" sz="2800" b="0" i="0" dirty="0">
                <a:solidFill>
                  <a:srgbClr val="333333"/>
                </a:solidFill>
                <a:effectLst/>
                <a:latin typeface="-apple-system"/>
              </a:rPr>
              <a:t>The Hadoop ecosystem refers to the various components of the Apache Hadoop software library, as well as to the accessories and tools provided by the Apache Software Foundation for these types of software projects, and to the ways that they work together.</a:t>
            </a:r>
          </a:p>
          <a:p>
            <a:endParaRPr lang="en-US" dirty="0"/>
          </a:p>
        </p:txBody>
      </p:sp>
      <p:sp>
        <p:nvSpPr>
          <p:cNvPr id="3" name="TextBox 2">
            <a:extLst>
              <a:ext uri="{FF2B5EF4-FFF2-40B4-BE49-F238E27FC236}">
                <a16:creationId xmlns:a16="http://schemas.microsoft.com/office/drawing/2014/main" id="{F669361D-8893-4C97-872F-03F06BB97976}"/>
              </a:ext>
            </a:extLst>
          </p:cNvPr>
          <p:cNvSpPr txBox="1"/>
          <p:nvPr/>
        </p:nvSpPr>
        <p:spPr>
          <a:xfrm>
            <a:off x="252513" y="309494"/>
            <a:ext cx="10927735" cy="1077218"/>
          </a:xfrm>
          <a:prstGeom prst="rect">
            <a:avLst/>
          </a:prstGeom>
          <a:noFill/>
        </p:spPr>
        <p:txBody>
          <a:bodyPr wrap="none" rtlCol="0">
            <a:spAutoFit/>
          </a:bodyPr>
          <a:lstStyle/>
          <a:p>
            <a:r>
              <a:rPr lang="en-US" sz="3200" b="1" i="0" u="sng" dirty="0">
                <a:solidFill>
                  <a:srgbClr val="333333"/>
                </a:solidFill>
                <a:effectLst/>
                <a:latin typeface="-apple-system"/>
              </a:rPr>
              <a:t>What is the difference between Hadoop vs Hadoop Ecosystem?</a:t>
            </a:r>
          </a:p>
          <a:p>
            <a:endParaRPr lang="en-US" sz="3200" dirty="0"/>
          </a:p>
        </p:txBody>
      </p:sp>
    </p:spTree>
    <p:extLst>
      <p:ext uri="{BB962C8B-B14F-4D97-AF65-F5344CB8AC3E}">
        <p14:creationId xmlns:p14="http://schemas.microsoft.com/office/powerpoint/2010/main" val="2596075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2B46C-C8DC-4F29-AAEB-926628C55036}"/>
              </a:ext>
            </a:extLst>
          </p:cNvPr>
          <p:cNvPicPr>
            <a:picLocks noChangeAspect="1"/>
          </p:cNvPicPr>
          <p:nvPr/>
        </p:nvPicPr>
        <p:blipFill rotWithShape="1">
          <a:blip r:embed="rId2"/>
          <a:srcRect b="4586"/>
          <a:stretch/>
        </p:blipFill>
        <p:spPr>
          <a:xfrm>
            <a:off x="1189056" y="412432"/>
            <a:ext cx="9620250" cy="5407455"/>
          </a:xfrm>
          <a:prstGeom prst="rect">
            <a:avLst/>
          </a:prstGeom>
        </p:spPr>
      </p:pic>
    </p:spTree>
    <p:extLst>
      <p:ext uri="{BB962C8B-B14F-4D97-AF65-F5344CB8AC3E}">
        <p14:creationId xmlns:p14="http://schemas.microsoft.com/office/powerpoint/2010/main" val="87507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F44CB8-E7EC-4B1F-A64C-2D55BF2D3189}"/>
              </a:ext>
            </a:extLst>
          </p:cNvPr>
          <p:cNvPicPr>
            <a:picLocks noChangeAspect="1"/>
          </p:cNvPicPr>
          <p:nvPr/>
        </p:nvPicPr>
        <p:blipFill>
          <a:blip r:embed="rId2"/>
          <a:stretch>
            <a:fillRect/>
          </a:stretch>
        </p:blipFill>
        <p:spPr>
          <a:xfrm>
            <a:off x="918041" y="651117"/>
            <a:ext cx="10389498" cy="5513015"/>
          </a:xfrm>
          <a:prstGeom prst="rect">
            <a:avLst/>
          </a:prstGeom>
        </p:spPr>
      </p:pic>
    </p:spTree>
    <p:extLst>
      <p:ext uri="{BB962C8B-B14F-4D97-AF65-F5344CB8AC3E}">
        <p14:creationId xmlns:p14="http://schemas.microsoft.com/office/powerpoint/2010/main" val="399304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005AEE-D706-4EE7-9D66-7B589269C7A6}"/>
              </a:ext>
            </a:extLst>
          </p:cNvPr>
          <p:cNvSpPr txBox="1"/>
          <p:nvPr/>
        </p:nvSpPr>
        <p:spPr>
          <a:xfrm>
            <a:off x="301983" y="599482"/>
            <a:ext cx="11588033" cy="5878532"/>
          </a:xfrm>
          <a:prstGeom prst="rect">
            <a:avLst/>
          </a:prstGeom>
          <a:noFill/>
        </p:spPr>
        <p:txBody>
          <a:bodyPr wrap="square" rtlCol="0">
            <a:spAutoFit/>
          </a:bodyPr>
          <a:lstStyle/>
          <a:p>
            <a:r>
              <a:rPr lang="en-US" sz="2800" dirty="0"/>
              <a:t>				</a:t>
            </a:r>
            <a:r>
              <a:rPr lang="en-US" sz="4000" b="1" dirty="0"/>
              <a:t>Hadoop Ecosystem</a:t>
            </a:r>
          </a:p>
          <a:p>
            <a:pPr algn="just"/>
            <a:r>
              <a:rPr lang="en-US" sz="2800" dirty="0"/>
              <a:t>Overview: Apache Hadoop is an open source framework intended to make interaction with big data </a:t>
            </a:r>
            <a:r>
              <a:rPr lang="en-US" sz="2800"/>
              <a:t>easier.</a:t>
            </a:r>
          </a:p>
          <a:p>
            <a:pPr algn="just"/>
            <a:endParaRPr lang="en-US" sz="2800" dirty="0"/>
          </a:p>
          <a:p>
            <a:pPr algn="just"/>
            <a:r>
              <a:rPr lang="en-US" sz="2800" dirty="0"/>
              <a:t>what is big data ? </a:t>
            </a:r>
          </a:p>
          <a:p>
            <a:pPr algn="just"/>
            <a:r>
              <a:rPr lang="en-US" sz="2800" dirty="0"/>
              <a:t>	Big data is a term given to the data sets which can’t be processed in an efficient manner with the help of traditional methodology such as RDBMS. Hadoop has made its place in the industries and companies that need to work on large data sets which are sensitive and needs efficient handling. </a:t>
            </a:r>
          </a:p>
          <a:p>
            <a:pPr algn="just"/>
            <a:r>
              <a:rPr lang="en-US" sz="2800" dirty="0"/>
              <a:t>	Hadoop is a framework that enables processing of large data sets which reside in the form of clusters. Being a framework, Hadoop is made up of several modules that are supported by a large ecosystem of technologies.</a:t>
            </a:r>
          </a:p>
          <a:p>
            <a:endParaRPr lang="en-US" sz="2800" dirty="0"/>
          </a:p>
        </p:txBody>
      </p:sp>
    </p:spTree>
    <p:extLst>
      <p:ext uri="{BB962C8B-B14F-4D97-AF65-F5344CB8AC3E}">
        <p14:creationId xmlns:p14="http://schemas.microsoft.com/office/powerpoint/2010/main" val="294005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690B02-4816-45DA-BFB0-823909C0C1F7}"/>
              </a:ext>
            </a:extLst>
          </p:cNvPr>
          <p:cNvPicPr>
            <a:picLocks noChangeAspect="1"/>
          </p:cNvPicPr>
          <p:nvPr/>
        </p:nvPicPr>
        <p:blipFill>
          <a:blip r:embed="rId2"/>
          <a:stretch>
            <a:fillRect/>
          </a:stretch>
        </p:blipFill>
        <p:spPr>
          <a:xfrm>
            <a:off x="1075847" y="607357"/>
            <a:ext cx="10685371" cy="5642836"/>
          </a:xfrm>
          <a:prstGeom prst="rect">
            <a:avLst/>
          </a:prstGeom>
        </p:spPr>
      </p:pic>
    </p:spTree>
    <p:extLst>
      <p:ext uri="{BB962C8B-B14F-4D97-AF65-F5344CB8AC3E}">
        <p14:creationId xmlns:p14="http://schemas.microsoft.com/office/powerpoint/2010/main" val="1897127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005AEE-D706-4EE7-9D66-7B589269C7A6}"/>
              </a:ext>
            </a:extLst>
          </p:cNvPr>
          <p:cNvSpPr txBox="1"/>
          <p:nvPr/>
        </p:nvSpPr>
        <p:spPr>
          <a:xfrm>
            <a:off x="511628" y="653270"/>
            <a:ext cx="11588033" cy="3477875"/>
          </a:xfrm>
          <a:prstGeom prst="rect">
            <a:avLst/>
          </a:prstGeom>
          <a:noFill/>
        </p:spPr>
        <p:txBody>
          <a:bodyPr wrap="square" rtlCol="0">
            <a:spAutoFit/>
          </a:bodyPr>
          <a:lstStyle/>
          <a:p>
            <a:r>
              <a:rPr lang="en-US" sz="3200" dirty="0"/>
              <a:t>	</a:t>
            </a:r>
          </a:p>
          <a:p>
            <a:r>
              <a:rPr lang="en-US" sz="3200" dirty="0"/>
              <a:t>Hadoop is a framework that enables processing of large data sets which reside in the form of clusters. </a:t>
            </a:r>
          </a:p>
          <a:p>
            <a:endParaRPr lang="en-US" sz="3200" dirty="0"/>
          </a:p>
          <a:p>
            <a:r>
              <a:rPr lang="en-US" sz="3200" dirty="0"/>
              <a:t>Being a framework, Hadoop is made up of several modules that are supported by a large ecosystem of technologies.</a:t>
            </a:r>
          </a:p>
          <a:p>
            <a:endParaRPr lang="en-US" sz="2800" dirty="0"/>
          </a:p>
        </p:txBody>
      </p:sp>
    </p:spTree>
    <p:extLst>
      <p:ext uri="{BB962C8B-B14F-4D97-AF65-F5344CB8AC3E}">
        <p14:creationId xmlns:p14="http://schemas.microsoft.com/office/powerpoint/2010/main" val="3324311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DC2ED-06DB-4E5D-9954-46C296A6A5F0}"/>
              </a:ext>
            </a:extLst>
          </p:cNvPr>
          <p:cNvSpPr txBox="1"/>
          <p:nvPr/>
        </p:nvSpPr>
        <p:spPr>
          <a:xfrm>
            <a:off x="290456" y="817581"/>
            <a:ext cx="11456895" cy="4893647"/>
          </a:xfrm>
          <a:prstGeom prst="rect">
            <a:avLst/>
          </a:prstGeom>
          <a:noFill/>
        </p:spPr>
        <p:txBody>
          <a:bodyPr wrap="square" rtlCol="0">
            <a:spAutoFit/>
          </a:bodyPr>
          <a:lstStyle/>
          <a:p>
            <a:r>
              <a:rPr lang="en-US" sz="2400" dirty="0"/>
              <a:t>Hadoop Ecosystem is a platform or a suite which provides various services to solve the big data problems. It includes Apache projects and various commercial tools and solutions. </a:t>
            </a:r>
          </a:p>
          <a:p>
            <a:endParaRPr lang="en-US" sz="2400" dirty="0"/>
          </a:p>
          <a:p>
            <a:r>
              <a:rPr lang="en-US" sz="2400" dirty="0"/>
              <a:t>There are four major elements of Hadoop i.e. </a:t>
            </a:r>
          </a:p>
          <a:p>
            <a:r>
              <a:rPr lang="en-US" sz="2400" dirty="0"/>
              <a:t>	HDFS, </a:t>
            </a:r>
          </a:p>
          <a:p>
            <a:r>
              <a:rPr lang="en-US" sz="2400" dirty="0"/>
              <a:t>	MapReduce,</a:t>
            </a:r>
          </a:p>
          <a:p>
            <a:r>
              <a:rPr lang="en-US" sz="2400" dirty="0"/>
              <a:t>	YARN,</a:t>
            </a:r>
          </a:p>
          <a:p>
            <a:r>
              <a:rPr lang="en-US" sz="2400" dirty="0"/>
              <a:t>	Hadoop Common. </a:t>
            </a:r>
          </a:p>
          <a:p>
            <a:endParaRPr lang="en-US" sz="2400" dirty="0"/>
          </a:p>
          <a:p>
            <a:r>
              <a:rPr lang="en-US" sz="2400" dirty="0"/>
              <a:t>Most of the tools or solutions are used to supplement or support these major elements. </a:t>
            </a:r>
          </a:p>
          <a:p>
            <a:endParaRPr lang="en-US" sz="2400" dirty="0"/>
          </a:p>
          <a:p>
            <a:r>
              <a:rPr lang="en-US" sz="2400" dirty="0"/>
              <a:t>All these tools work collectively to provide services such as absorption, analysis, storage and maintenance of data etc.</a:t>
            </a:r>
          </a:p>
        </p:txBody>
      </p:sp>
    </p:spTree>
    <p:extLst>
      <p:ext uri="{BB962C8B-B14F-4D97-AF65-F5344CB8AC3E}">
        <p14:creationId xmlns:p14="http://schemas.microsoft.com/office/powerpoint/2010/main" val="1060868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90835A-1B6E-46DD-99F2-DFA105858B77}"/>
              </a:ext>
            </a:extLst>
          </p:cNvPr>
          <p:cNvSpPr txBox="1"/>
          <p:nvPr/>
        </p:nvSpPr>
        <p:spPr>
          <a:xfrm>
            <a:off x="806823" y="666973"/>
            <a:ext cx="9638852" cy="5847755"/>
          </a:xfrm>
          <a:prstGeom prst="rect">
            <a:avLst/>
          </a:prstGeom>
          <a:noFill/>
        </p:spPr>
        <p:txBody>
          <a:bodyPr wrap="square" rtlCol="0">
            <a:spAutoFit/>
          </a:bodyPr>
          <a:lstStyle/>
          <a:p>
            <a:r>
              <a:rPr lang="en-US" sz="2800" b="0" i="0" dirty="0">
                <a:effectLst/>
                <a:latin typeface="Roboto"/>
              </a:rPr>
              <a:t>Components that collectively form a Hadoop ecosystem:</a:t>
            </a:r>
            <a:br>
              <a:rPr lang="en-US" sz="2800" b="0" i="0" dirty="0">
                <a:effectLst/>
                <a:latin typeface="Roboto"/>
              </a:rPr>
            </a:br>
            <a:endParaRPr lang="en-US" sz="2800" b="0" i="0" dirty="0">
              <a:effectLst/>
              <a:latin typeface="Roboto"/>
            </a:endParaRPr>
          </a:p>
          <a:p>
            <a:pPr lvl="1" fontAlgn="base">
              <a:lnSpc>
                <a:spcPct val="150000"/>
              </a:lnSpc>
              <a:buFont typeface="Arial" panose="020B0604020202020204" pitchFamily="34" charset="0"/>
              <a:buChar char="•"/>
            </a:pPr>
            <a:r>
              <a:rPr lang="en-US" sz="2000" b="1" i="0" dirty="0">
                <a:effectLst/>
                <a:latin typeface="Roboto"/>
              </a:rPr>
              <a:t>HDFS: </a:t>
            </a:r>
            <a:r>
              <a:rPr lang="en-US" sz="2000" b="0" i="0" dirty="0">
                <a:effectLst/>
                <a:latin typeface="Roboto"/>
              </a:rPr>
              <a:t>Hadoop Distributed File System</a:t>
            </a:r>
          </a:p>
          <a:p>
            <a:pPr lvl="1" fontAlgn="base">
              <a:lnSpc>
                <a:spcPct val="150000"/>
              </a:lnSpc>
              <a:buFont typeface="Arial" panose="020B0604020202020204" pitchFamily="34" charset="0"/>
              <a:buChar char="•"/>
            </a:pPr>
            <a:r>
              <a:rPr lang="en-US" sz="2000" b="1" i="0" dirty="0">
                <a:effectLst/>
                <a:latin typeface="Roboto"/>
              </a:rPr>
              <a:t>YARN:</a:t>
            </a:r>
            <a:r>
              <a:rPr lang="en-US" sz="2000" b="0" i="0" dirty="0">
                <a:effectLst/>
                <a:latin typeface="Roboto"/>
              </a:rPr>
              <a:t> Yet Another Resource Negotiator</a:t>
            </a:r>
          </a:p>
          <a:p>
            <a:pPr lvl="1" fontAlgn="base">
              <a:lnSpc>
                <a:spcPct val="150000"/>
              </a:lnSpc>
              <a:buFont typeface="Arial" panose="020B0604020202020204" pitchFamily="34" charset="0"/>
              <a:buChar char="•"/>
            </a:pPr>
            <a:r>
              <a:rPr lang="en-US" sz="2000" b="1" i="0" dirty="0">
                <a:effectLst/>
                <a:latin typeface="Roboto"/>
              </a:rPr>
              <a:t>MapReduce:</a:t>
            </a:r>
            <a:r>
              <a:rPr lang="en-US" sz="2000" b="0" i="0" dirty="0">
                <a:effectLst/>
                <a:latin typeface="Roboto"/>
              </a:rPr>
              <a:t> Programming based Data Processing</a:t>
            </a:r>
          </a:p>
          <a:p>
            <a:pPr lvl="1" fontAlgn="base">
              <a:lnSpc>
                <a:spcPct val="150000"/>
              </a:lnSpc>
              <a:buFont typeface="Arial" panose="020B0604020202020204" pitchFamily="34" charset="0"/>
              <a:buChar char="•"/>
            </a:pPr>
            <a:r>
              <a:rPr lang="en-US" sz="2000" b="1" i="0" dirty="0">
                <a:effectLst/>
                <a:latin typeface="Roboto"/>
              </a:rPr>
              <a:t>Spark:</a:t>
            </a:r>
            <a:r>
              <a:rPr lang="en-US" sz="2000" b="0" i="0" dirty="0">
                <a:effectLst/>
                <a:latin typeface="Roboto"/>
              </a:rPr>
              <a:t> In-Memory data processing</a:t>
            </a:r>
          </a:p>
          <a:p>
            <a:pPr lvl="1" fontAlgn="base">
              <a:lnSpc>
                <a:spcPct val="150000"/>
              </a:lnSpc>
              <a:buFont typeface="Arial" panose="020B0604020202020204" pitchFamily="34" charset="0"/>
              <a:buChar char="•"/>
            </a:pPr>
            <a:r>
              <a:rPr lang="en-US" sz="2000" b="1" i="0" dirty="0">
                <a:effectLst/>
                <a:latin typeface="Roboto"/>
              </a:rPr>
              <a:t>PIG, HIVE:</a:t>
            </a:r>
            <a:r>
              <a:rPr lang="en-US" sz="2000" b="0" i="0" dirty="0">
                <a:effectLst/>
                <a:latin typeface="Roboto"/>
              </a:rPr>
              <a:t> Query based processing of data services</a:t>
            </a:r>
          </a:p>
          <a:p>
            <a:pPr lvl="1" fontAlgn="base">
              <a:lnSpc>
                <a:spcPct val="150000"/>
              </a:lnSpc>
              <a:buFont typeface="Arial" panose="020B0604020202020204" pitchFamily="34" charset="0"/>
              <a:buChar char="•"/>
            </a:pPr>
            <a:r>
              <a:rPr lang="en-US" sz="2000" b="1" i="0" dirty="0">
                <a:effectLst/>
                <a:latin typeface="Roboto"/>
              </a:rPr>
              <a:t>HBase: </a:t>
            </a:r>
            <a:r>
              <a:rPr lang="en-US" sz="2000" b="0" i="0" dirty="0">
                <a:effectLst/>
                <a:latin typeface="Roboto"/>
              </a:rPr>
              <a:t>NoSQL Database</a:t>
            </a:r>
          </a:p>
          <a:p>
            <a:pPr lvl="1" fontAlgn="base">
              <a:lnSpc>
                <a:spcPct val="150000"/>
              </a:lnSpc>
              <a:buFont typeface="Arial" panose="020B0604020202020204" pitchFamily="34" charset="0"/>
              <a:buChar char="•"/>
            </a:pPr>
            <a:r>
              <a:rPr lang="en-US" sz="2000" b="1" i="0" dirty="0">
                <a:latin typeface="Roboto"/>
              </a:rPr>
              <a:t>Mahout, Spark </a:t>
            </a:r>
            <a:r>
              <a:rPr lang="en-US" sz="2000" b="1" i="0" dirty="0" err="1">
                <a:latin typeface="Roboto"/>
              </a:rPr>
              <a:t>MLLib</a:t>
            </a:r>
            <a:r>
              <a:rPr lang="en-US" sz="2000" b="1" i="0" dirty="0">
                <a:latin typeface="Roboto"/>
              </a:rPr>
              <a:t>:</a:t>
            </a:r>
            <a:r>
              <a:rPr lang="en-US" sz="2000" b="0" i="0" dirty="0">
                <a:latin typeface="Roboto"/>
              </a:rPr>
              <a:t> </a:t>
            </a:r>
            <a:r>
              <a:rPr lang="en-US" sz="2000" dirty="0">
                <a:latin typeface="Roboto"/>
              </a:rPr>
              <a:t>Machine Learning </a:t>
            </a:r>
            <a:r>
              <a:rPr lang="en-US" sz="2000" b="0" i="0" dirty="0">
                <a:latin typeface="Roboto"/>
              </a:rPr>
              <a:t>algorithm libraries</a:t>
            </a:r>
          </a:p>
          <a:p>
            <a:pPr lvl="1" fontAlgn="base">
              <a:lnSpc>
                <a:spcPct val="150000"/>
              </a:lnSpc>
              <a:buFont typeface="Arial" panose="020B0604020202020204" pitchFamily="34" charset="0"/>
              <a:buChar char="•"/>
            </a:pPr>
            <a:r>
              <a:rPr lang="en-US" sz="2000" b="1" i="0" dirty="0">
                <a:effectLst/>
                <a:latin typeface="Roboto"/>
              </a:rPr>
              <a:t>Solar, Lucene:</a:t>
            </a:r>
            <a:r>
              <a:rPr lang="en-US" sz="2000" b="0" i="0" dirty="0">
                <a:effectLst/>
                <a:latin typeface="Roboto"/>
              </a:rPr>
              <a:t> Searching and Indexing</a:t>
            </a:r>
          </a:p>
          <a:p>
            <a:pPr lvl="1" fontAlgn="base">
              <a:lnSpc>
                <a:spcPct val="150000"/>
              </a:lnSpc>
              <a:buFont typeface="Arial" panose="020B0604020202020204" pitchFamily="34" charset="0"/>
              <a:buChar char="•"/>
            </a:pPr>
            <a:r>
              <a:rPr lang="en-US" sz="2000" b="1" i="0" dirty="0">
                <a:effectLst/>
                <a:latin typeface="Roboto"/>
              </a:rPr>
              <a:t>Zookeeper:</a:t>
            </a:r>
            <a:r>
              <a:rPr lang="en-US" sz="2000" b="0" i="0" dirty="0">
                <a:effectLst/>
                <a:latin typeface="Roboto"/>
              </a:rPr>
              <a:t> Managing cluster</a:t>
            </a:r>
          </a:p>
          <a:p>
            <a:pPr lvl="1" fontAlgn="base">
              <a:lnSpc>
                <a:spcPct val="150000"/>
              </a:lnSpc>
              <a:buFont typeface="Arial" panose="020B0604020202020204" pitchFamily="34" charset="0"/>
              <a:buChar char="•"/>
            </a:pPr>
            <a:r>
              <a:rPr lang="en-US" sz="2000" b="1" i="0" dirty="0">
                <a:effectLst/>
                <a:latin typeface="Roboto"/>
              </a:rPr>
              <a:t>Oozie:</a:t>
            </a:r>
            <a:r>
              <a:rPr lang="en-US" sz="2000" b="0" i="0" dirty="0">
                <a:effectLst/>
                <a:latin typeface="Roboto"/>
              </a:rPr>
              <a:t> Job Scheduling</a:t>
            </a:r>
          </a:p>
          <a:p>
            <a:endParaRPr lang="en-US" dirty="0"/>
          </a:p>
        </p:txBody>
      </p:sp>
    </p:spTree>
    <p:extLst>
      <p:ext uri="{BB962C8B-B14F-4D97-AF65-F5344CB8AC3E}">
        <p14:creationId xmlns:p14="http://schemas.microsoft.com/office/powerpoint/2010/main" val="2351675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532</Words>
  <Application>Microsoft Office PowerPoint</Application>
  <PresentationFormat>Widescreen</PresentationFormat>
  <Paragraphs>49</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-apple-system</vt:lpstr>
      <vt:lpstr>Arial</vt:lpstr>
      <vt:lpstr>Calibri</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13</cp:revision>
  <dcterms:created xsi:type="dcterms:W3CDTF">2020-04-28T14:23:59Z</dcterms:created>
  <dcterms:modified xsi:type="dcterms:W3CDTF">2020-04-28T15:56:38Z</dcterms:modified>
</cp:coreProperties>
</file>